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381" r:id="rId1"/>
  </p:sldMasterIdLst>
  <p:sldIdLst>
    <p:sldId id="284" r:id="rId2"/>
    <p:sldId id="256" r:id="rId3"/>
    <p:sldId id="285" r:id="rId4"/>
    <p:sldId id="294" r:id="rId5"/>
    <p:sldId id="295" r:id="rId6"/>
    <p:sldId id="301" r:id="rId7"/>
    <p:sldId id="258" r:id="rId8"/>
    <p:sldId id="286" r:id="rId9"/>
    <p:sldId id="287" r:id="rId10"/>
    <p:sldId id="262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96" r:id="rId28"/>
    <p:sldId id="257" r:id="rId29"/>
    <p:sldId id="259" r:id="rId30"/>
    <p:sldId id="260" r:id="rId31"/>
    <p:sldId id="297" r:id="rId32"/>
    <p:sldId id="29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FFCC"/>
    <a:srgbClr val="66FFFF"/>
    <a:srgbClr val="FF3300"/>
    <a:srgbClr val="FFFF66"/>
    <a:srgbClr val="FFCC00"/>
    <a:srgbClr val="99FFCC"/>
    <a:srgbClr val="99FF99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433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939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934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0868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934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234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08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17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8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40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91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8299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492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34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3543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7984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863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4060F3D-C3A0-416F-ADFD-9A765B69752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B4247-718E-404C-8339-3B9F63369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0237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382" r:id="rId1"/>
    <p:sldLayoutId id="2147485383" r:id="rId2"/>
    <p:sldLayoutId id="2147485384" r:id="rId3"/>
    <p:sldLayoutId id="2147485385" r:id="rId4"/>
    <p:sldLayoutId id="2147485386" r:id="rId5"/>
    <p:sldLayoutId id="2147485387" r:id="rId6"/>
    <p:sldLayoutId id="2147485388" r:id="rId7"/>
    <p:sldLayoutId id="2147485389" r:id="rId8"/>
    <p:sldLayoutId id="2147485390" r:id="rId9"/>
    <p:sldLayoutId id="2147485391" r:id="rId10"/>
    <p:sldLayoutId id="2147485392" r:id="rId11"/>
    <p:sldLayoutId id="2147485393" r:id="rId12"/>
    <p:sldLayoutId id="2147485394" r:id="rId13"/>
    <p:sldLayoutId id="2147485395" r:id="rId14"/>
    <p:sldLayoutId id="2147485396" r:id="rId15"/>
    <p:sldLayoutId id="2147485397" r:id="rId16"/>
    <p:sldLayoutId id="214748539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پایان نامه سارا2\بایان نامه 2\تم پاور پوینت\toptoop.ir-(11)-777213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710" y="656974"/>
            <a:ext cx="7044743" cy="5885646"/>
          </a:xfrm>
          <a:prstGeom prst="rect">
            <a:avLst/>
          </a:prstGeom>
          <a:solidFill>
            <a:schemeClr val="accent2"/>
          </a:solidFill>
          <a:extLst/>
        </p:spPr>
      </p:pic>
    </p:spTree>
    <p:extLst>
      <p:ext uri="{BB962C8B-B14F-4D97-AF65-F5344CB8AC3E}">
        <p14:creationId xmlns:p14="http://schemas.microsoft.com/office/powerpoint/2010/main" val="373176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926081" y="410425"/>
            <a:ext cx="6382476" cy="1400530"/>
          </a:xfrm>
        </p:spPr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وزارت بهداشت،درمان و آموزش پزشکی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922" y="1882589"/>
            <a:ext cx="9503690" cy="4722606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42</a:t>
            </a: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 43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412" y="2304097"/>
            <a:ext cx="9220200" cy="115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412" y="4442907"/>
            <a:ext cx="9220200" cy="22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28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55925" y="420446"/>
            <a:ext cx="6662175" cy="1400530"/>
          </a:xfrm>
        </p:spPr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وزارت بهداشت،درمان و آموزش پزشکی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9558" y="2133599"/>
            <a:ext cx="9665054" cy="4482353"/>
          </a:xfrm>
        </p:spPr>
        <p:txBody>
          <a:bodyPr/>
          <a:lstStyle/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 44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471" y="3216031"/>
            <a:ext cx="9863141" cy="159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69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517289" y="466671"/>
            <a:ext cx="7135512" cy="1400530"/>
          </a:xfrm>
        </p:spPr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وزارت بهداشت،درمان و آموزش پزشکی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3191" y="2133600"/>
            <a:ext cx="10181421" cy="4724400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46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586" y="2666399"/>
            <a:ext cx="9977026" cy="386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2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03461" y="355910"/>
            <a:ext cx="7174025" cy="1400530"/>
          </a:xfrm>
        </p:spPr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وزارت بهداشت،درمان و آموزش پزشکی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403" y="2009888"/>
            <a:ext cx="10235210" cy="4195481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47</a:t>
            </a: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 48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462" y="2569228"/>
            <a:ext cx="9201150" cy="1114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462" y="4242993"/>
            <a:ext cx="92011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0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00766" y="358585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0766" y="1563793"/>
            <a:ext cx="10297395" cy="5167804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49</a:t>
            </a: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 50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090" y="2076561"/>
            <a:ext cx="9134475" cy="1543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1039" y="4493782"/>
            <a:ext cx="91725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0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103312" y="529645"/>
            <a:ext cx="9182100" cy="128089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8071" y="2106706"/>
            <a:ext cx="8946541" cy="4195481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ادامه ماده 50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512" y="2537684"/>
            <a:ext cx="91821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2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2132" y="2214283"/>
            <a:ext cx="9813383" cy="4195481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ادامه ماده 50</a:t>
            </a: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040" y="2593320"/>
            <a:ext cx="91344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33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3647" y="2332616"/>
            <a:ext cx="9890965" cy="4195481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 51</a:t>
            </a: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037" y="3135182"/>
            <a:ext cx="9172575" cy="218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7888" y="2128222"/>
            <a:ext cx="10095360" cy="4195481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52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247" y="2731601"/>
            <a:ext cx="91440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8348" y="1832386"/>
            <a:ext cx="9256264" cy="4622202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53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462" y="2626265"/>
            <a:ext cx="92011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1529" y="1583265"/>
            <a:ext cx="8089751" cy="2117366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solidFill>
                  <a:srgbClr val="FFC000"/>
                </a:solidFill>
                <a:cs typeface="B Mitra" panose="00000400000000000000" pitchFamily="2" charset="-78"/>
              </a:rPr>
              <a:t>گزیده قانون حمایت از خانواده و جوانی جمعیت</a:t>
            </a:r>
            <a:endParaRPr lang="en-US" b="1" dirty="0">
              <a:solidFill>
                <a:srgbClr val="FFC000"/>
              </a:solidFill>
              <a:cs typeface="B Mitra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98665" y="4830184"/>
            <a:ext cx="4528968" cy="1034619"/>
          </a:xfrm>
        </p:spPr>
        <p:txBody>
          <a:bodyPr/>
          <a:lstStyle/>
          <a:p>
            <a:pPr algn="ctr"/>
            <a:r>
              <a:rPr lang="fa-IR" b="1" dirty="0" smtClean="0">
                <a:solidFill>
                  <a:srgbClr val="FFC000"/>
                </a:solidFill>
                <a:cs typeface="B Mitra" panose="00000400000000000000" pitchFamily="2" charset="-78"/>
              </a:rPr>
              <a:t>معاونت بهداشت دانشگاه علوم پزشکی ایران بهار1401</a:t>
            </a:r>
            <a:endParaRPr lang="en-US" b="1" dirty="0">
              <a:solidFill>
                <a:srgbClr val="FFC000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206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829" y="2063675"/>
            <a:ext cx="9826438" cy="4702885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ادامه ماده </a:t>
            </a: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53</a:t>
            </a: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166" y="2551074"/>
            <a:ext cx="91821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01327"/>
            <a:ext cx="8915400" cy="3777622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54 </a:t>
            </a: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 55</a:t>
            </a:r>
          </a:p>
          <a:p>
            <a:pPr marL="0" indent="0" algn="r" rtl="1">
              <a:buNone/>
            </a:pP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987" y="2751548"/>
            <a:ext cx="9191625" cy="752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987" y="4350571"/>
            <a:ext cx="912495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5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871831"/>
            <a:ext cx="8915400" cy="4039391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56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787" y="2286336"/>
            <a:ext cx="92678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66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3496" y="1681778"/>
            <a:ext cx="9729600" cy="5063267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ادامه 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56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820" y="2090121"/>
            <a:ext cx="9531276" cy="437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6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3757" y="2173046"/>
            <a:ext cx="8915400" cy="4437424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ادامه ماده 56</a:t>
            </a:r>
          </a:p>
          <a:p>
            <a:pPr algn="r" rtl="1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532" y="2914482"/>
            <a:ext cx="91916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23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5396" y="2106706"/>
            <a:ext cx="8946541" cy="4195481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ادامه ماده 56</a:t>
            </a: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330" y="2746060"/>
            <a:ext cx="9210675" cy="327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3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b="1" dirty="0" smtClean="0">
                <a:cs typeface="B Mitra" panose="00000400000000000000" pitchFamily="2" charset="-78"/>
              </a:rPr>
              <a:t/>
            </a:r>
            <a:br>
              <a:rPr lang="fa-IR" b="1" dirty="0" smtClean="0">
                <a:cs typeface="B Mitra" panose="00000400000000000000" pitchFamily="2" charset="-78"/>
              </a:rPr>
            </a:b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805" y="2133600"/>
            <a:ext cx="9370807" cy="3777622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58</a:t>
            </a: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805" y="2718883"/>
            <a:ext cx="9220200" cy="116205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798511" y="6051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b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</a:b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 وزارت بهداشت،درمان و آموزش پزشکی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629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2388198" y="516367"/>
            <a:ext cx="7005439" cy="367732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ctr"/>
            <a:endParaRPr lang="fa-IR" sz="4400" b="1" dirty="0" smtClean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algn="ctr"/>
            <a:endParaRPr lang="fa-IR" sz="4400" b="1" dirty="0" smtClean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algn="ctr"/>
            <a:endParaRPr lang="fa-IR" sz="4400" b="1" dirty="0" smtClean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44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</a:t>
            </a:r>
            <a:r>
              <a:rPr lang="fa-IR" sz="4400" b="1" dirty="0">
                <a:solidFill>
                  <a:srgbClr val="FFC000"/>
                </a:solidFill>
                <a:cs typeface="B Titr" panose="00000700000000000000" pitchFamily="2" charset="-78"/>
              </a:rPr>
              <a:t>مواد قانونی </a:t>
            </a:r>
            <a:r>
              <a:rPr lang="fa-IR" sz="44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مشترک وزارت بهداشت با سایر دستگاه ها</a:t>
            </a:r>
            <a:endParaRPr lang="en-US" sz="44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2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806125" y="462548"/>
            <a:ext cx="6543841" cy="140053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</a:t>
            </a: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مشترک وزارت بهداشت با سایر دستگاه ها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822" y="1742739"/>
            <a:ext cx="11252449" cy="4347165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ماده7</a:t>
            </a:r>
          </a:p>
          <a:p>
            <a:pPr marL="0" indent="0" algn="r">
              <a:buNone/>
            </a:pPr>
            <a:endParaRPr lang="en-US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ماده22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645" y="3052370"/>
            <a:ext cx="9153525" cy="1581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845" y="2221342"/>
            <a:ext cx="9077325" cy="35242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512645" y="4633520"/>
            <a:ext cx="9133074" cy="89288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- تامین مهد کودک در هر دستگاه برای نگهداری کودکان مادران شاغل در دستگاه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065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428290" y="463475"/>
            <a:ext cx="6705206" cy="140053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</a:t>
            </a: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مشترک وزارت بهداشت با سایر دستگاه ها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3651" y="1659766"/>
            <a:ext cx="9391377" cy="4558153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28</a:t>
            </a:r>
          </a:p>
          <a:p>
            <a:pPr marL="0" indent="0" algn="r" rtl="1">
              <a:buNone/>
            </a:pPr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>
              <a:buNone/>
            </a:pPr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>
              <a:buNone/>
            </a:pP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>
              <a:buNone/>
            </a:pPr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>
              <a:buNone/>
            </a:pP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>
              <a:buNone/>
            </a:pPr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35     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448" y="2339210"/>
            <a:ext cx="8167942" cy="17233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290" y="5139464"/>
            <a:ext cx="9182100" cy="97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1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84433" y="1227599"/>
            <a:ext cx="8911687" cy="882718"/>
          </a:xfrm>
        </p:spPr>
        <p:txBody>
          <a:bodyPr>
            <a:normAutofit/>
          </a:bodyPr>
          <a:lstStyle/>
          <a:p>
            <a:pPr algn="ctr"/>
            <a:r>
              <a:rPr lang="fa-IR" sz="2800" dirty="0" smtClean="0">
                <a:solidFill>
                  <a:srgbClr val="FFC000"/>
                </a:solidFill>
                <a:cs typeface="B Titr" panose="00000700000000000000" pitchFamily="2" charset="-78"/>
              </a:rPr>
              <a:t>وظایف دستگاهها</a:t>
            </a:r>
            <a:endParaRPr lang="en-US" sz="2800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8993377"/>
              </p:ext>
            </p:extLst>
          </p:nvPr>
        </p:nvGraphicFramePr>
        <p:xfrm>
          <a:off x="557580" y="2248348"/>
          <a:ext cx="11204619" cy="195066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886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5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24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621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solidFill>
                            <a:schemeClr val="bg1"/>
                          </a:solidFill>
                          <a:cs typeface="B Titr" panose="00000700000000000000" pitchFamily="2" charset="-78"/>
                        </a:rPr>
                        <a:t>مواد مرتبط</a:t>
                      </a:r>
                      <a:endParaRPr lang="en-US" sz="2000" dirty="0" smtClean="0">
                        <a:solidFill>
                          <a:schemeClr val="bg1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bg1"/>
                          </a:solidFill>
                          <a:cs typeface="B Titr" panose="00000700000000000000" pitchFamily="2" charset="-78"/>
                        </a:rPr>
                        <a:t>نهاد متولی</a:t>
                      </a:r>
                      <a:endParaRPr lang="en-US" sz="2000" dirty="0">
                        <a:solidFill>
                          <a:schemeClr val="bg1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522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24-27-38-41-42-43-44-46-47-48-49-50-51-52-53-54-55-56-58</a:t>
                      </a:r>
                      <a:endParaRPr lang="en-US" sz="1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وزارت بهداشت</a:t>
                      </a:r>
                      <a:endParaRPr lang="en-US" sz="1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CCFF3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وزارت بهداشت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،درمان و آموزش پزشکی</a:t>
                      </a:r>
                      <a:endParaRPr lang="en-US" sz="1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CC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099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27</a:t>
                      </a:r>
                      <a:endParaRPr lang="en-US" sz="1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دانشگاه های علوم پزشکی </a:t>
                      </a:r>
                      <a:endParaRPr lang="en-US" sz="1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CCFF3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09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06513" y="377414"/>
            <a:ext cx="6296415" cy="140053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</a:t>
            </a: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مشترک وزارت بهداشت با سایر دستگاه ها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3496" y="1777944"/>
            <a:ext cx="10187492" cy="4999374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 39</a:t>
            </a: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ماده20</a:t>
            </a: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512" y="2337478"/>
            <a:ext cx="9134475" cy="86677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806512" y="3961387"/>
            <a:ext cx="9134475" cy="83909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تشویق سالانه کارکنانی که ازدواج کرده و یا صاحب فرزند شده اند در روز ملی جمعیت</a:t>
            </a:r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418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485016" y="431203"/>
            <a:ext cx="6640660" cy="140053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</a:t>
            </a: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مشترک وزارت بهداشت با سایر دستگاه ها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1797" y="1697915"/>
            <a:ext cx="10568735" cy="4692127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ماده17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68628" y="2211086"/>
            <a:ext cx="9134475" cy="260834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کاهش سن بازنشستگی مادربه مدت یکسال به ازا تولد هر فرزند و برای تولد فرزند 3 به بعد،یک و نیم سال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اختیاری بودن نوبت کاری شب برای مادران باردار ودارای فرزند شیر خوارتا 2سال و برای پدر تا 1ماهگی فرزند بجز بخش خصوصی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مرخصی زایمان 12 ماه کامل برایمادران باردار دارای 2 قلو و بیشتر 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مرخصی زایمان 9 ماه کامل و به درخواست مادر میتواند تا 2 ماه آن قبل از تولد باشد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اعطای دور کاری به مادران باردار حداقل به مدت 4 ماه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0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301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30014" y="431203"/>
            <a:ext cx="7003228" cy="140053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fa-IR" sz="3200" b="1" dirty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</a:t>
            </a:r>
            <a:r>
              <a:rPr lang="fa-IR" sz="32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مشترک وزارت بهداشت با سایر دستگاه ها</a:t>
            </a:r>
            <a:endParaRPr lang="en-US" sz="32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8"/>
            <a:ext cx="10246006" cy="4195481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ماده15</a:t>
            </a:r>
          </a:p>
          <a:p>
            <a:pPr algn="r" rtl="1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14843" y="2431228"/>
            <a:ext cx="9134475" cy="286153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افزایش سنوات خدمت به میزان یک سال به ازای هر فرزندپس از تولد فرزند سوم تا پنجم</a:t>
            </a:r>
          </a:p>
          <a:p>
            <a:pPr algn="r"/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     عدم جواز تعدیل نیروی کار دارای 3 فرزند،مادران باردار و دارای فرزند شیر خوار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افزایش محدوده سنی در استخدام جدید به ازاء تاهل وبرای هر فرزنداز یک تا 5سال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افزایش 2%امتیاز در جذبو استخدام به ازای تاهل و هر فرزند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endParaRPr lang="fa-IR" sz="2400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/>
            <a:endParaRPr 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33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47325" y="248323"/>
            <a:ext cx="9404723" cy="472440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2800" dirty="0" smtClean="0">
                <a:solidFill>
                  <a:srgbClr val="FFC000"/>
                </a:solidFill>
                <a:cs typeface="B Titr" panose="00000700000000000000" pitchFamily="2" charset="-78"/>
              </a:rPr>
              <a:t>وظایف دستگاه ها</a:t>
            </a:r>
            <a:endParaRPr lang="en-US" sz="2800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195436"/>
              </p:ext>
            </p:extLst>
          </p:nvPr>
        </p:nvGraphicFramePr>
        <p:xfrm>
          <a:off x="355003" y="828254"/>
          <a:ext cx="11413864" cy="515220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356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2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24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500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solidFill>
                            <a:schemeClr val="bg1"/>
                          </a:solidFill>
                          <a:cs typeface="B Titr" panose="00000700000000000000" pitchFamily="2" charset="-78"/>
                        </a:rPr>
                        <a:t>مواد مشترک دستگاه ها با وزارت بهداشت</a:t>
                      </a:r>
                      <a:endParaRPr lang="en-US" sz="2000" dirty="0" smtClean="0">
                        <a:solidFill>
                          <a:schemeClr val="bg1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bg1"/>
                          </a:solidFill>
                          <a:cs typeface="B Titr" panose="00000700000000000000" pitchFamily="2" charset="-78"/>
                        </a:rPr>
                        <a:t>نهاد متولی</a:t>
                      </a:r>
                      <a:endParaRPr lang="en-US" sz="2000" dirty="0">
                        <a:solidFill>
                          <a:schemeClr val="bg1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845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FF3300"/>
                          </a:solidFill>
                          <a:cs typeface="B Titr" panose="00000700000000000000" pitchFamily="2" charset="-78"/>
                        </a:rPr>
                        <a:t>56</a:t>
                      </a:r>
                      <a:endParaRPr lang="en-US" sz="1600" dirty="0">
                        <a:solidFill>
                          <a:srgbClr val="FF33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پزشکی قانونی</a:t>
                      </a:r>
                      <a:endParaRPr lang="en-US" sz="1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قوه </a:t>
                      </a:r>
                      <a:r>
                        <a:rPr lang="fa-IR" sz="16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قضائیه</a:t>
                      </a:r>
                      <a:endParaRPr lang="en-US" sz="16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850"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FF3300"/>
                          </a:solidFill>
                          <a:cs typeface="B Titr" panose="00000700000000000000" pitchFamily="2" charset="-78"/>
                        </a:rPr>
                        <a:t>38</a:t>
                      </a:r>
                      <a:endParaRPr lang="en-US" sz="1600" dirty="0">
                        <a:solidFill>
                          <a:srgbClr val="FF33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دفاتر ثبت ازدواج</a:t>
                      </a:r>
                      <a:endParaRPr lang="en-US" sz="16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109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FF3300"/>
                          </a:solidFill>
                          <a:cs typeface="B Titr" panose="00000700000000000000" pitchFamily="2" charset="-78"/>
                        </a:rPr>
                        <a:t>7</a:t>
                      </a:r>
                      <a:endParaRPr lang="en-US" dirty="0">
                        <a:solidFill>
                          <a:srgbClr val="FF33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دولت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نهاد ریاست جمهوری و نهاد های همکار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109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45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شورای عالی بیمه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109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FF3300"/>
                          </a:solidFill>
                          <a:cs typeface="B Titr" panose="00000700000000000000" pitchFamily="2" charset="-78"/>
                        </a:rPr>
                        <a:t>41</a:t>
                      </a:r>
                      <a:endParaRPr lang="en-US" dirty="0">
                        <a:solidFill>
                          <a:srgbClr val="FF33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جهاد دانشگاهی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1109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FF3300"/>
                          </a:solidFill>
                          <a:cs typeface="B Titr" panose="00000700000000000000" pitchFamily="2" charset="-78"/>
                        </a:rPr>
                        <a:t>24</a:t>
                      </a:r>
                      <a:endParaRPr lang="en-US" dirty="0">
                        <a:solidFill>
                          <a:srgbClr val="FF33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وزارت تعاون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وزارت تعاون کار و رفاه اجتماعی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109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FF3300"/>
                          </a:solidFill>
                          <a:cs typeface="B Titr" panose="00000700000000000000" pitchFamily="2" charset="-78"/>
                        </a:rPr>
                        <a:t>22-7</a:t>
                      </a:r>
                      <a:endParaRPr lang="en-US" dirty="0">
                        <a:solidFill>
                          <a:srgbClr val="FF33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وزارت راه وشهر سازی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وزارت راه و شهر سازی و نهاد های تابعه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4725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7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دانشگاه</a:t>
                      </a:r>
                      <a:r>
                        <a:rPr lang="fa-IR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و مراکز آموزش عالی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وزارت علوم،</a:t>
                      </a:r>
                      <a:r>
                        <a:rPr lang="fa-IR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تحقیقات و فناوری و نهادهای تابعه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4936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FF3300"/>
                          </a:solidFill>
                          <a:cs typeface="B Titr" panose="00000700000000000000" pitchFamily="2" charset="-78"/>
                        </a:rPr>
                        <a:t>35</a:t>
                      </a:r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-</a:t>
                      </a:r>
                      <a:r>
                        <a:rPr lang="fa-IR" dirty="0" smtClean="0">
                          <a:solidFill>
                            <a:srgbClr val="FF3300"/>
                          </a:solidFill>
                          <a:cs typeface="B Titr" panose="00000700000000000000" pitchFamily="2" charset="-78"/>
                        </a:rPr>
                        <a:t>39</a:t>
                      </a:r>
                      <a:endParaRPr lang="en-US" dirty="0">
                        <a:solidFill>
                          <a:srgbClr val="FF33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وزارت علوم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565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FF3300"/>
                          </a:solidFill>
                          <a:cs typeface="B Titr" panose="00000700000000000000" pitchFamily="2" charset="-78"/>
                        </a:rPr>
                        <a:t>28</a:t>
                      </a:r>
                      <a:endParaRPr lang="en-US" dirty="0">
                        <a:solidFill>
                          <a:srgbClr val="FF33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وزارت فرهنگ و ارشاد اسلامی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80776"/>
                  </a:ext>
                </a:extLst>
              </a:tr>
              <a:tr h="423341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28-20-22</a:t>
                      </a:r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-</a:t>
                      </a:r>
                      <a:r>
                        <a:rPr lang="fa-IR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17</a:t>
                      </a:r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-</a:t>
                      </a:r>
                      <a:r>
                        <a:rPr lang="fa-IR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15</a:t>
                      </a:r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-6-67-65-73-71-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کلیه دستگاه ها و</a:t>
                      </a:r>
                      <a:r>
                        <a:rPr lang="fa-IR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دستگاه های اجرائی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197712"/>
                  </a:ext>
                </a:extLst>
              </a:tr>
              <a:tr h="33428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28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صدا و سیما</a:t>
                      </a:r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9461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666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7-Point Star 3"/>
          <p:cNvSpPr/>
          <p:nvPr/>
        </p:nvSpPr>
        <p:spPr>
          <a:xfrm>
            <a:off x="4287383" y="2261178"/>
            <a:ext cx="3439669" cy="2592706"/>
          </a:xfrm>
          <a:prstGeom prst="star7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000" dirty="0">
                <a:solidFill>
                  <a:schemeClr val="tx2">
                    <a:lumMod val="25000"/>
                  </a:schemeClr>
                </a:solidFill>
                <a:cs typeface="B Titr" panose="00000700000000000000" pitchFamily="2" charset="-78"/>
              </a:rPr>
              <a:t>مواد قانونی مرتبط با وزارت </a:t>
            </a:r>
            <a:r>
              <a:rPr lang="fa-IR" sz="2000" dirty="0" smtClean="0">
                <a:solidFill>
                  <a:schemeClr val="tx2">
                    <a:lumMod val="25000"/>
                  </a:schemeClr>
                </a:solidFill>
                <a:cs typeface="B Titr" panose="00000700000000000000" pitchFamily="2" charset="-78"/>
              </a:rPr>
              <a:t>بهداشت و دانشگاه های علوم پزشکی</a:t>
            </a:r>
          </a:p>
        </p:txBody>
      </p:sp>
      <p:sp>
        <p:nvSpPr>
          <p:cNvPr id="18" name="Flowchart: Connector 17"/>
          <p:cNvSpPr/>
          <p:nvPr/>
        </p:nvSpPr>
        <p:spPr>
          <a:xfrm>
            <a:off x="9556140" y="1519652"/>
            <a:ext cx="1086522" cy="1054250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38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9" name="Flowchart: Connector 18"/>
          <p:cNvSpPr/>
          <p:nvPr/>
        </p:nvSpPr>
        <p:spPr>
          <a:xfrm>
            <a:off x="9578670" y="3627260"/>
            <a:ext cx="1086522" cy="1054250"/>
          </a:xfrm>
          <a:prstGeom prst="flowChartConnec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56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0" name="Flowchart: Connector 19"/>
          <p:cNvSpPr/>
          <p:nvPr/>
        </p:nvSpPr>
        <p:spPr>
          <a:xfrm>
            <a:off x="7262340" y="295959"/>
            <a:ext cx="1086522" cy="1054250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24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1" name="Flowchart: Connector 20"/>
          <p:cNvSpPr/>
          <p:nvPr/>
        </p:nvSpPr>
        <p:spPr>
          <a:xfrm>
            <a:off x="2916273" y="4565012"/>
            <a:ext cx="1086522" cy="1054250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53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2" name="Flowchart: Connector 21"/>
          <p:cNvSpPr/>
          <p:nvPr/>
        </p:nvSpPr>
        <p:spPr>
          <a:xfrm>
            <a:off x="1962919" y="3621312"/>
            <a:ext cx="1086522" cy="1054250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49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3" name="Flowchart: Connector 22"/>
          <p:cNvSpPr/>
          <p:nvPr/>
        </p:nvSpPr>
        <p:spPr>
          <a:xfrm>
            <a:off x="2086524" y="5564213"/>
            <a:ext cx="1086522" cy="1054250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52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4" name="Flowchart: Connector 23"/>
          <p:cNvSpPr/>
          <p:nvPr/>
        </p:nvSpPr>
        <p:spPr>
          <a:xfrm>
            <a:off x="1313266" y="342658"/>
            <a:ext cx="1086522" cy="105425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44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5" name="Flowchart: Connector 24"/>
          <p:cNvSpPr/>
          <p:nvPr/>
        </p:nvSpPr>
        <p:spPr>
          <a:xfrm>
            <a:off x="734717" y="5450285"/>
            <a:ext cx="1086522" cy="1054250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51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6" name="Flowchart: Connector 25"/>
          <p:cNvSpPr/>
          <p:nvPr/>
        </p:nvSpPr>
        <p:spPr>
          <a:xfrm>
            <a:off x="697765" y="3982497"/>
            <a:ext cx="1086522" cy="1054250"/>
          </a:xfrm>
          <a:prstGeom prst="flowChart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50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7" name="Flowchart: Connector 26"/>
          <p:cNvSpPr/>
          <p:nvPr/>
        </p:nvSpPr>
        <p:spPr>
          <a:xfrm>
            <a:off x="1626889" y="2423705"/>
            <a:ext cx="1086522" cy="105425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47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8" name="Flowchart: Connector 27"/>
          <p:cNvSpPr/>
          <p:nvPr/>
        </p:nvSpPr>
        <p:spPr>
          <a:xfrm>
            <a:off x="640440" y="1460459"/>
            <a:ext cx="1086522" cy="105425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46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9" name="Flowchart: Connector 28"/>
          <p:cNvSpPr/>
          <p:nvPr/>
        </p:nvSpPr>
        <p:spPr>
          <a:xfrm>
            <a:off x="2711331" y="486752"/>
            <a:ext cx="1086522" cy="105425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43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0" name="Flowchart: Connector 29"/>
          <p:cNvSpPr/>
          <p:nvPr/>
        </p:nvSpPr>
        <p:spPr>
          <a:xfrm>
            <a:off x="9578670" y="5337341"/>
            <a:ext cx="1086522" cy="1054250"/>
          </a:xfrm>
          <a:prstGeom prst="flowChartConnec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58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2" name="Flowchart: Connector 31"/>
          <p:cNvSpPr/>
          <p:nvPr/>
        </p:nvSpPr>
        <p:spPr>
          <a:xfrm>
            <a:off x="2892823" y="1809875"/>
            <a:ext cx="1086522" cy="1054250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48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3" name="Flowchart: Connector 32"/>
          <p:cNvSpPr/>
          <p:nvPr/>
        </p:nvSpPr>
        <p:spPr>
          <a:xfrm>
            <a:off x="7050623" y="1519652"/>
            <a:ext cx="1086522" cy="1054250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41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4" name="Flowchart: Connector 33"/>
          <p:cNvSpPr/>
          <p:nvPr/>
        </p:nvSpPr>
        <p:spPr>
          <a:xfrm>
            <a:off x="8819740" y="201394"/>
            <a:ext cx="1086522" cy="1054250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27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5" name="Flowchart: Connector 34"/>
          <p:cNvSpPr/>
          <p:nvPr/>
        </p:nvSpPr>
        <p:spPr>
          <a:xfrm>
            <a:off x="8137145" y="5263586"/>
            <a:ext cx="1086522" cy="1054250"/>
          </a:xfrm>
          <a:prstGeom prst="flowChartConnec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54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6" name="Flowchart: Connector 35"/>
          <p:cNvSpPr/>
          <p:nvPr/>
        </p:nvSpPr>
        <p:spPr>
          <a:xfrm>
            <a:off x="8137145" y="3769986"/>
            <a:ext cx="1086522" cy="1054250"/>
          </a:xfrm>
          <a:prstGeom prst="flowChartConnec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55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7" name="Flowchart: Connector 36"/>
          <p:cNvSpPr/>
          <p:nvPr/>
        </p:nvSpPr>
        <p:spPr>
          <a:xfrm>
            <a:off x="8396256" y="2337000"/>
            <a:ext cx="1086522" cy="1054250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42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220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3377902" y="2311103"/>
            <a:ext cx="5725279" cy="2874084"/>
          </a:xfrm>
        </p:spPr>
        <p:txBody>
          <a:bodyPr>
            <a:normAutofit fontScale="97500"/>
          </a:bodyPr>
          <a:lstStyle/>
          <a:p>
            <a:pPr marL="0" indent="0" algn="ctr" rtl="1">
              <a:buNone/>
            </a:pPr>
            <a:r>
              <a:rPr lang="fa-IR" sz="40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r>
              <a:rPr lang="fa-IR" sz="4000" b="1" dirty="0">
                <a:solidFill>
                  <a:srgbClr val="FFC000"/>
                </a:solidFill>
                <a:cs typeface="B Titr" panose="00000700000000000000" pitchFamily="2" charset="-78"/>
              </a:rPr>
              <a:t> </a:t>
            </a:r>
            <a:r>
              <a:rPr lang="fa-IR" sz="40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وزارت بهداشت،درمان و آموزش پزشکی</a:t>
            </a:r>
            <a:endParaRPr lang="en-US" sz="40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17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28046" y="468376"/>
            <a:ext cx="6847371" cy="846969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وزارت بهداشت،درمان و آموزش پزشکی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4405" y="1965737"/>
            <a:ext cx="10128500" cy="4585670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 24 </a:t>
            </a:r>
          </a:p>
          <a:p>
            <a:pPr marL="0" indent="0" algn="r" rtl="1">
              <a:buNone/>
            </a:pP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ماده 27</a:t>
            </a:r>
          </a:p>
          <a:p>
            <a:pPr marL="0" indent="0" algn="r" rtl="1">
              <a:buNone/>
            </a:pP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498" y="2369438"/>
            <a:ext cx="9948407" cy="1638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097" y="4920893"/>
            <a:ext cx="9807604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5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562318" y="463475"/>
            <a:ext cx="6723530" cy="956533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وزارت بهداشت،درمان و آموزش پزشکی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562318" y="2510118"/>
            <a:ext cx="8915400" cy="3777622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38</a:t>
            </a:r>
          </a:p>
          <a:p>
            <a:pPr algn="r" rtl="1"/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756" y="3186958"/>
            <a:ext cx="9210675" cy="209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8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474259" y="420445"/>
            <a:ext cx="6479295" cy="1400530"/>
          </a:xfrm>
        </p:spPr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شرح مواد قانونی مرتبط با</a:t>
            </a: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smtClean="0">
                <a:solidFill>
                  <a:srgbClr val="FFC000"/>
                </a:solidFill>
                <a:cs typeface="B Titr" panose="00000700000000000000" pitchFamily="2" charset="-78"/>
              </a:rPr>
              <a:t>وزارت بهداشت،درمان و آموزش پزشکی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335306"/>
            <a:ext cx="10106118" cy="4388223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ماده 41</a:t>
            </a:r>
          </a:p>
          <a:p>
            <a:pPr algn="r" rt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46" y="2985247"/>
            <a:ext cx="9316073" cy="352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66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1108</TotalTime>
  <Words>605</Words>
  <Application>Microsoft Office PowerPoint</Application>
  <PresentationFormat>Widescreen</PresentationFormat>
  <Paragraphs>185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B Mitra</vt:lpstr>
      <vt:lpstr>B Nazanin</vt:lpstr>
      <vt:lpstr>B Titr</vt:lpstr>
      <vt:lpstr>Century Gothic</vt:lpstr>
      <vt:lpstr>Wingdings 3</vt:lpstr>
      <vt:lpstr>Ion</vt:lpstr>
      <vt:lpstr>PowerPoint Presentation</vt:lpstr>
      <vt:lpstr>گزیده قانون حمایت از خانواده و جوانی جمعیت</vt:lpstr>
      <vt:lpstr>وظایف دستگاهها</vt:lpstr>
      <vt:lpstr>وظایف دستگاه ها</vt:lpstr>
      <vt:lpstr>PowerPoint Presentation</vt:lpstr>
      <vt:lpstr>PowerPoint Presentation</vt:lpstr>
      <vt:lpstr>شرح مواد قانونی مرتبط با وزارت بهداشت،درمان و آموزش پزشکی</vt:lpstr>
      <vt:lpstr>شرح مواد قانونی مرتبط با وزارت بهداشت،درمان و آموزش پزشکی</vt:lpstr>
      <vt:lpstr>شرح مواد قانونی مرتبط با وزارت بهداشت،درمان و آموزش پزشکی</vt:lpstr>
      <vt:lpstr>شرح مواد قانونی مرتبط با وزارت بهداشت،درمان و آموزش پزشکی</vt:lpstr>
      <vt:lpstr>شرح مواد قانونی مرتبط با وزارت بهداشت،درمان و آموزش پزشکی</vt:lpstr>
      <vt:lpstr>شرح مواد قانونی مرتبط با وزارت بهداشت،درمان و آموزش پزشکی</vt:lpstr>
      <vt:lpstr>شرح مواد قانونی مرتبط با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شرح مواد قانونی مرتبط با  وزارت بهداشت،درمان و آموزش پزشکی</vt:lpstr>
      <vt:lpstr> </vt:lpstr>
      <vt:lpstr>PowerPoint Presentation</vt:lpstr>
      <vt:lpstr>شرح مواد قانونی مشترک وزارت بهداشت با سایر دستگاه ها</vt:lpstr>
      <vt:lpstr>شرح مواد قانونی مشترک وزارت بهداشت با سایر دستگاه ها</vt:lpstr>
      <vt:lpstr>شرح مواد قانونی مشترک وزارت بهداشت با سایر دستگاه ها</vt:lpstr>
      <vt:lpstr>شرح مواد قانونی مشترک وزارت بهداشت با سایر دستگاه ها</vt:lpstr>
      <vt:lpstr>شرح مواد قانونی مشترک وزارت بهداشت با سایر دستگاه ها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گزیده قانون حمایت از خانواده و جوانی جمعیت</dc:title>
  <dc:creator>سارا روستاپیشه</dc:creator>
  <cp:lastModifiedBy>سارا روستاپیشه</cp:lastModifiedBy>
  <cp:revision>80</cp:revision>
  <dcterms:created xsi:type="dcterms:W3CDTF">2022-04-18T04:59:36Z</dcterms:created>
  <dcterms:modified xsi:type="dcterms:W3CDTF">2022-04-27T09:59:09Z</dcterms:modified>
</cp:coreProperties>
</file>